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70" r:id="rId5"/>
    <p:sldId id="259" r:id="rId6"/>
    <p:sldId id="260" r:id="rId7"/>
    <p:sldId id="261" r:id="rId8"/>
    <p:sldId id="262" r:id="rId9"/>
    <p:sldId id="263" r:id="rId10"/>
    <p:sldId id="264" r:id="rId11"/>
    <p:sldId id="265" r:id="rId12"/>
    <p:sldId id="266" r:id="rId13"/>
    <p:sldId id="267" r:id="rId14"/>
    <p:sldId id="268" r:id="rId15"/>
    <p:sldId id="269"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8715"/>
    <p:restoredTop sz="50077"/>
  </p:normalViewPr>
  <p:slideViewPr>
    <p:cSldViewPr snapToGrid="0" snapToObjects="1">
      <p:cViewPr varScale="1">
        <p:scale>
          <a:sx n="103" d="100"/>
          <a:sy n="103" d="100"/>
        </p:scale>
        <p:origin x="138" y="3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55461147-37FB-BD45-9D93-1F88BB06D282}"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1818343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461147-37FB-BD45-9D93-1F88BB06D282}"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1904818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5461147-37FB-BD45-9D93-1F88BB06D282}"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17004066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5461147-37FB-BD45-9D93-1F88BB06D282}" type="datetimeFigureOut">
              <a:rPr lang="en-US" smtClean="0"/>
              <a:t>9/20/2020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218561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5461147-37FB-BD45-9D93-1F88BB06D282}" type="datetimeFigureOut">
              <a:rPr lang="en-US" smtClean="0"/>
              <a:t>9/20/2020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1163405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5461147-37FB-BD45-9D93-1F88BB06D282}" type="datetimeFigureOut">
              <a:rPr lang="en-US" smtClean="0"/>
              <a:t>9/20/2020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11246815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5461147-37FB-BD45-9D93-1F88BB06D282}" type="datetimeFigureOut">
              <a:rPr lang="en-US" smtClean="0"/>
              <a:t>9/20/2020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3715314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461147-37FB-BD45-9D93-1F88BB06D282}" type="datetimeFigureOut">
              <a:rPr lang="en-US" smtClean="0"/>
              <a:t>9/20/2020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15943704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5461147-37FB-BD45-9D93-1F88BB06D282}" type="datetimeFigureOut">
              <a:rPr lang="en-US" smtClean="0"/>
              <a:t>9/20/2020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282802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461147-37FB-BD45-9D93-1F88BB06D282}"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68057560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5461147-37FB-BD45-9D93-1F88BB06D282}" type="datetimeFigureOut">
              <a:rPr lang="en-US" smtClean="0"/>
              <a:t>9/20/2020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DBB9069-7AA4-BB45-8DBA-5092EDF71625}" type="slidenum">
              <a:rPr lang="en-US" smtClean="0"/>
              <a:t>‹#›</a:t>
            </a:fld>
            <a:endParaRPr lang="en-US"/>
          </a:p>
        </p:txBody>
      </p:sp>
    </p:spTree>
    <p:extLst>
      <p:ext uri="{BB962C8B-B14F-4D97-AF65-F5344CB8AC3E}">
        <p14:creationId xmlns:p14="http://schemas.microsoft.com/office/powerpoint/2010/main" val="9362220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5461147-37FB-BD45-9D93-1F88BB06D282}" type="datetimeFigureOut">
              <a:rPr lang="en-US" smtClean="0"/>
              <a:t>9/20/2020</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DBB9069-7AA4-BB45-8DBA-5092EDF71625}" type="slidenum">
              <a:rPr lang="en-US" smtClean="0"/>
              <a:t>‹#›</a:t>
            </a:fld>
            <a:endParaRPr lang="en-US"/>
          </a:p>
        </p:txBody>
      </p:sp>
    </p:spTree>
    <p:extLst>
      <p:ext uri="{BB962C8B-B14F-4D97-AF65-F5344CB8AC3E}">
        <p14:creationId xmlns:p14="http://schemas.microsoft.com/office/powerpoint/2010/main" val="56601555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t>Qualified Status and Essential Requirements</a:t>
            </a:r>
            <a:br>
              <a:rPr lang="en-US" dirty="0"/>
            </a:br>
            <a:r>
              <a:rPr lang="en-US" dirty="0"/>
              <a:t>ADA Title II</a:t>
            </a:r>
          </a:p>
        </p:txBody>
      </p:sp>
      <p:sp>
        <p:nvSpPr>
          <p:cNvPr id="3" name="Subtitle 2"/>
          <p:cNvSpPr>
            <a:spLocks noGrp="1"/>
          </p:cNvSpPr>
          <p:nvPr>
            <p:ph type="subTitle" idx="1"/>
          </p:nvPr>
        </p:nvSpPr>
        <p:spPr/>
        <p:txBody>
          <a:bodyPr>
            <a:normAutofit/>
          </a:bodyPr>
          <a:lstStyle/>
          <a:p>
            <a:r>
              <a:rPr lang="en-US" sz="3200" dirty="0"/>
              <a:t>Week Five</a:t>
            </a:r>
          </a:p>
        </p:txBody>
      </p:sp>
    </p:spTree>
    <p:extLst>
      <p:ext uri="{BB962C8B-B14F-4D97-AF65-F5344CB8AC3E}">
        <p14:creationId xmlns:p14="http://schemas.microsoft.com/office/powerpoint/2010/main" val="59676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b="1" dirty="0"/>
              <a:t>Question: </a:t>
            </a:r>
            <a:r>
              <a:rPr lang="en-US" sz="3200" dirty="0"/>
              <a:t>Once a person has established that she is qualified as person with a disability, does this give her access to any program she chooses? </a:t>
            </a:r>
          </a:p>
        </p:txBody>
      </p:sp>
      <p:sp>
        <p:nvSpPr>
          <p:cNvPr id="3" name="Content Placeholder 2"/>
          <p:cNvSpPr>
            <a:spLocks noGrp="1"/>
          </p:cNvSpPr>
          <p:nvPr>
            <p:ph idx="1"/>
          </p:nvPr>
        </p:nvSpPr>
        <p:spPr/>
        <p:txBody>
          <a:bodyPr>
            <a:normAutofit lnSpcReduction="10000"/>
          </a:bodyPr>
          <a:lstStyle/>
          <a:p>
            <a:r>
              <a:rPr lang="en-US" dirty="0"/>
              <a:t>After a person provides documentation, which establishes that she is a person with a disability, there is still another barrier she must clear.  </a:t>
            </a:r>
          </a:p>
          <a:p>
            <a:r>
              <a:rPr lang="en-US" dirty="0"/>
              <a:t>Persons with disabilities must also be “otherwise qualified” for the programs to which they apply,  “a qualified individual with a disability is an individual who meets the academic and technical standards requisite to admission or participation.” 34 CFR Sec. 104.3</a:t>
            </a:r>
          </a:p>
          <a:p>
            <a:pPr marL="0" indent="0">
              <a:buNone/>
            </a:pPr>
            <a:r>
              <a:rPr lang="en-US" dirty="0"/>
              <a:t>		Example of an academic requirement: 2.0 GPA</a:t>
            </a:r>
          </a:p>
          <a:p>
            <a:pPr marL="0" indent="0">
              <a:buNone/>
            </a:pPr>
            <a:r>
              <a:rPr lang="en-US" dirty="0"/>
              <a:t>		Example of a technical requirement: ability to listen to a 			patient’s breathing.</a:t>
            </a:r>
          </a:p>
          <a:p>
            <a:pPr marL="0" indent="0">
              <a:buNone/>
            </a:pPr>
            <a:r>
              <a:rPr lang="en-US" sz="2400" dirty="0"/>
              <a:t>	Source: Heyward (1998) </a:t>
            </a:r>
            <a:r>
              <a:rPr lang="en-US" sz="2400" u="sng" dirty="0"/>
              <a:t>Disability and Higher Education</a:t>
            </a:r>
            <a:r>
              <a:rPr lang="en-US" sz="2400" dirty="0"/>
              <a:t>, p. 4:1</a:t>
            </a:r>
          </a:p>
        </p:txBody>
      </p:sp>
    </p:spTree>
    <p:extLst>
      <p:ext uri="{BB962C8B-B14F-4D97-AF65-F5344CB8AC3E}">
        <p14:creationId xmlns:p14="http://schemas.microsoft.com/office/powerpoint/2010/main" val="17394506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What does “otherwise qualified” mean?</a:t>
            </a:r>
          </a:p>
        </p:txBody>
      </p:sp>
      <p:sp>
        <p:nvSpPr>
          <p:cNvPr id="3" name="Content Placeholder 2"/>
          <p:cNvSpPr>
            <a:spLocks noGrp="1"/>
          </p:cNvSpPr>
          <p:nvPr>
            <p:ph idx="1"/>
          </p:nvPr>
        </p:nvSpPr>
        <p:spPr/>
        <p:txBody>
          <a:bodyPr>
            <a:normAutofit/>
          </a:bodyPr>
          <a:lstStyle/>
          <a:p>
            <a:r>
              <a:rPr lang="en-US" dirty="0"/>
              <a:t>Otherwise qualified, like many other phrases in the ADA, is open to interpretation.  The definition of the phrase has been defined through review of the facts of individual cases by the courts.  </a:t>
            </a:r>
          </a:p>
          <a:p>
            <a:r>
              <a:rPr lang="en-US" dirty="0"/>
              <a:t>The “</a:t>
            </a:r>
            <a:r>
              <a:rPr lang="en-US" dirty="0" err="1"/>
              <a:t>grandaddy</a:t>
            </a:r>
            <a:r>
              <a:rPr lang="en-US" dirty="0"/>
              <a:t>” case about qualification is the </a:t>
            </a:r>
            <a:r>
              <a:rPr lang="en-US" i="1" dirty="0"/>
              <a:t>Davis</a:t>
            </a:r>
            <a:r>
              <a:rPr lang="en-US" dirty="0"/>
              <a:t> case. This case was decided in 1979 under Section 504 of the Rehabilitation Act, but it is still considered to be the law today. </a:t>
            </a:r>
          </a:p>
        </p:txBody>
      </p:sp>
    </p:spTree>
    <p:extLst>
      <p:ext uri="{BB962C8B-B14F-4D97-AF65-F5344CB8AC3E}">
        <p14:creationId xmlns:p14="http://schemas.microsoft.com/office/powerpoint/2010/main" val="13957121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Otherwise qualified </a:t>
            </a:r>
          </a:p>
        </p:txBody>
      </p:sp>
      <p:sp>
        <p:nvSpPr>
          <p:cNvPr id="3" name="Content Placeholder 2"/>
          <p:cNvSpPr>
            <a:spLocks noGrp="1"/>
          </p:cNvSpPr>
          <p:nvPr>
            <p:ph idx="1"/>
          </p:nvPr>
        </p:nvSpPr>
        <p:spPr/>
        <p:txBody>
          <a:bodyPr/>
          <a:lstStyle/>
          <a:p>
            <a:r>
              <a:rPr lang="en-US" dirty="0"/>
              <a:t>“Legitimate physical qualifications may be essential to participation in particular programs.” “Sec. 504 imposes no requirement upon an educational institution to lower or to effect substantial modifications of standards to accommodate a handicapped person.”  </a:t>
            </a:r>
            <a:r>
              <a:rPr lang="en-US" u="sng" dirty="0"/>
              <a:t>Southeastern Community College v. Davis</a:t>
            </a:r>
            <a:r>
              <a:rPr lang="en-US" dirty="0"/>
              <a:t>, 442 US 397 (1979)</a:t>
            </a:r>
          </a:p>
          <a:p>
            <a:r>
              <a:rPr lang="en-US" dirty="0"/>
              <a:t>The obligation to be qualified extends beyond academic requirements and includes behavioral, professional, health and safety, and other technical standards. California State University, 27 NDLR 95 (May, 2003)</a:t>
            </a:r>
          </a:p>
        </p:txBody>
      </p:sp>
    </p:spTree>
    <p:extLst>
      <p:ext uri="{BB962C8B-B14F-4D97-AF65-F5344CB8AC3E}">
        <p14:creationId xmlns:p14="http://schemas.microsoft.com/office/powerpoint/2010/main" val="6577546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“Otherwise Qualified” (continued)</a:t>
            </a:r>
          </a:p>
        </p:txBody>
      </p:sp>
      <p:sp>
        <p:nvSpPr>
          <p:cNvPr id="3" name="Content Placeholder 2"/>
          <p:cNvSpPr>
            <a:spLocks noGrp="1"/>
          </p:cNvSpPr>
          <p:nvPr>
            <p:ph idx="1"/>
          </p:nvPr>
        </p:nvSpPr>
        <p:spPr/>
        <p:txBody>
          <a:bodyPr>
            <a:normAutofit fontScale="92500" lnSpcReduction="10000"/>
          </a:bodyPr>
          <a:lstStyle/>
          <a:p>
            <a:r>
              <a:rPr lang="en-US" dirty="0"/>
              <a:t>“To qualify for a postsecondary educational program or maintain good standing, an individual with a disability must be capable of fulfilling the essential requirements of the program, with or without reasonable accommodations. A disability does not entitle a student to waive an essential program requirement.” (</a:t>
            </a:r>
            <a:r>
              <a:rPr lang="en-US" dirty="0" err="1"/>
              <a:t>Colker</a:t>
            </a:r>
            <a:r>
              <a:rPr lang="en-US" dirty="0"/>
              <a:t> and Grossman, p. 171)</a:t>
            </a:r>
          </a:p>
          <a:p>
            <a:r>
              <a:rPr lang="en-US" dirty="0"/>
              <a:t>Programs are not required to make “substantial modifications” or “fundamental alterations”.  </a:t>
            </a:r>
          </a:p>
          <a:p>
            <a:r>
              <a:rPr lang="en-US" dirty="0"/>
              <a:t>BUT institutions must make an individualized assessment and determine whether some reasonable accommodation is available to allow the student to meet the essential program requirements. The burden of proof is on the institution to show that a requested modification would constitute “fundamental alteration”. </a:t>
            </a:r>
          </a:p>
          <a:p>
            <a:pPr marL="0" indent="0">
              <a:buNone/>
            </a:pPr>
            <a:endParaRPr lang="en-US" dirty="0"/>
          </a:p>
          <a:p>
            <a:endParaRPr lang="en-US" dirty="0"/>
          </a:p>
        </p:txBody>
      </p:sp>
    </p:spTree>
    <p:extLst>
      <p:ext uri="{BB962C8B-B14F-4D97-AF65-F5344CB8AC3E}">
        <p14:creationId xmlns:p14="http://schemas.microsoft.com/office/powerpoint/2010/main" val="152647559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“Otherwise Qualified” (continued) </a:t>
            </a:r>
          </a:p>
        </p:txBody>
      </p:sp>
      <p:sp>
        <p:nvSpPr>
          <p:cNvPr id="3" name="Content Placeholder 2"/>
          <p:cNvSpPr>
            <a:spLocks noGrp="1"/>
          </p:cNvSpPr>
          <p:nvPr>
            <p:ph idx="1"/>
          </p:nvPr>
        </p:nvSpPr>
        <p:spPr/>
        <p:txBody>
          <a:bodyPr/>
          <a:lstStyle/>
          <a:p>
            <a:r>
              <a:rPr lang="en-US" dirty="0"/>
              <a:t>Thus, the determination of whether an individual is “otherwise qualified” involves two steps:</a:t>
            </a:r>
          </a:p>
          <a:p>
            <a:pPr lvl="1"/>
            <a:r>
              <a:rPr lang="en-US" dirty="0"/>
              <a:t>1) Determine whether an individual meet a programs requirements in spite of a disability</a:t>
            </a:r>
          </a:p>
          <a:p>
            <a:pPr lvl="1"/>
            <a:r>
              <a:rPr lang="en-US" dirty="0"/>
              <a:t>2) If the individual is unable to do so, the institution must determine whether any reasonable accommodation by the program would enable the individual to meet the program requirements. If so, individual is “otherwise qualified.”</a:t>
            </a:r>
          </a:p>
          <a:p>
            <a:pPr marL="457200" lvl="1" indent="0">
              <a:buNone/>
            </a:pPr>
            <a:r>
              <a:rPr lang="en-US" dirty="0"/>
              <a:t>	</a:t>
            </a:r>
            <a:r>
              <a:rPr lang="en-US" u="sng" dirty="0"/>
              <a:t>Gill v. Franklin Pierce Law Center</a:t>
            </a:r>
            <a:r>
              <a:rPr lang="en-US" dirty="0"/>
              <a:t>, 899 F. Supp. 850 - Dist. Court, D. New 	Hampshire, 1995 </a:t>
            </a:r>
          </a:p>
        </p:txBody>
      </p:sp>
    </p:spTree>
    <p:extLst>
      <p:ext uri="{BB962C8B-B14F-4D97-AF65-F5344CB8AC3E}">
        <p14:creationId xmlns:p14="http://schemas.microsoft.com/office/powerpoint/2010/main" val="10699400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The individualized inquiry</a:t>
            </a:r>
          </a:p>
        </p:txBody>
      </p:sp>
      <p:sp>
        <p:nvSpPr>
          <p:cNvPr id="3" name="Content Placeholder 2"/>
          <p:cNvSpPr>
            <a:spLocks noGrp="1"/>
          </p:cNvSpPr>
          <p:nvPr>
            <p:ph idx="1"/>
          </p:nvPr>
        </p:nvSpPr>
        <p:spPr/>
        <p:txBody>
          <a:bodyPr>
            <a:normAutofit fontScale="92500" lnSpcReduction="10000"/>
          </a:bodyPr>
          <a:lstStyle/>
          <a:p>
            <a:pPr marL="0" indent="0">
              <a:buNone/>
            </a:pPr>
            <a:r>
              <a:rPr lang="en-US" dirty="0"/>
              <a:t>An institution must conduct an individualized analysis of qualification when a requirement is challenged.  In conducting the individualized inquiry into qualification an institution must consider all of the following:</a:t>
            </a:r>
          </a:p>
          <a:p>
            <a:pPr lvl="1"/>
            <a:r>
              <a:rPr lang="en-US" sz="2800" dirty="0"/>
              <a:t>1. The ability of the individual to meet program requirements,</a:t>
            </a:r>
          </a:p>
          <a:p>
            <a:pPr lvl="1"/>
            <a:r>
              <a:rPr lang="en-US" sz="2800" dirty="0"/>
              <a:t>2. The legitimacy of program requirements, (requirements cannot exist merely to screen out people based on mere existence of a disability)</a:t>
            </a:r>
          </a:p>
          <a:p>
            <a:pPr lvl="1"/>
            <a:r>
              <a:rPr lang="en-US" sz="2800" dirty="0"/>
              <a:t>3. The essential nature of the program,</a:t>
            </a:r>
          </a:p>
          <a:p>
            <a:pPr lvl="1"/>
            <a:r>
              <a:rPr lang="en-US" sz="2800" dirty="0"/>
              <a:t>4. The feasibility of requested modifications and all alternatives.</a:t>
            </a:r>
          </a:p>
          <a:p>
            <a:pPr lvl="1"/>
            <a:r>
              <a:rPr lang="en-US" sz="2800" dirty="0"/>
              <a:t>5. Must have evidence to show “undue burden” or “essential requirements” of the program in the event of refusal of admission. (Heywood, p. 4:4)</a:t>
            </a:r>
          </a:p>
          <a:p>
            <a:pPr marL="457200" lvl="1" indent="0">
              <a:buNone/>
            </a:pPr>
            <a:r>
              <a:rPr lang="en-US" sz="2800" dirty="0"/>
              <a:t>		</a:t>
            </a:r>
          </a:p>
          <a:p>
            <a:pPr marL="457200" lvl="1" indent="0">
              <a:buNone/>
            </a:pPr>
            <a:endParaRPr lang="en-US" sz="2800" dirty="0"/>
          </a:p>
        </p:txBody>
      </p:sp>
    </p:spTree>
    <p:extLst>
      <p:ext uri="{BB962C8B-B14F-4D97-AF65-F5344CB8AC3E}">
        <p14:creationId xmlns:p14="http://schemas.microsoft.com/office/powerpoint/2010/main" val="19463734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Essential Requirements</a:t>
            </a:r>
          </a:p>
        </p:txBody>
      </p:sp>
      <p:sp>
        <p:nvSpPr>
          <p:cNvPr id="3" name="Content Placeholder 2"/>
          <p:cNvSpPr>
            <a:spLocks noGrp="1"/>
          </p:cNvSpPr>
          <p:nvPr>
            <p:ph idx="1"/>
          </p:nvPr>
        </p:nvSpPr>
        <p:spPr>
          <a:xfrm>
            <a:off x="1089763" y="1478070"/>
            <a:ext cx="10464453" cy="4524299"/>
          </a:xfrm>
        </p:spPr>
        <p:txBody>
          <a:bodyPr>
            <a:noAutofit/>
          </a:bodyPr>
          <a:lstStyle/>
          <a:p>
            <a:r>
              <a:rPr lang="en-US" sz="2400" dirty="0"/>
              <a:t>“A public entity shall not impose or apply eligibility criteria that screen out an individual with a disability or any class of individuals with disabilities from fully and equally enjoying any service, program, or activity, unless such criteria can be shown to be necessary for the provision of the service, program, or activity.” 28 CFR 35.130</a:t>
            </a:r>
          </a:p>
          <a:p>
            <a:r>
              <a:rPr lang="en-US" sz="2400" dirty="0"/>
              <a:t>Institutions are not required to provide accommodations that necessitate modification of the essential nature of the program. </a:t>
            </a:r>
          </a:p>
          <a:p>
            <a:r>
              <a:rPr lang="en-US" sz="2400" dirty="0"/>
              <a:t>Institutions must be prepared to prove that program requirements are, in fact, essential. </a:t>
            </a:r>
          </a:p>
          <a:p>
            <a:r>
              <a:rPr lang="en-US" sz="2400" dirty="0"/>
              <a:t>Example, a law school dean refuses to accommodate a student by allowing the student to take an alternate multiple choice exam instead of the usual essay exam because the dean asserts that the ability to apply law to facts and respond to essay questions is an essential part of law school curriculum.  </a:t>
            </a:r>
          </a:p>
          <a:p>
            <a:pPr marL="0" indent="0">
              <a:buNone/>
            </a:pPr>
            <a:r>
              <a:rPr lang="en-US" sz="1800" dirty="0"/>
              <a:t>	Source: Heyward (1998) </a:t>
            </a:r>
            <a:r>
              <a:rPr lang="en-US" sz="1800" u="sng" dirty="0"/>
              <a:t>Disability and Higher Education</a:t>
            </a:r>
            <a:r>
              <a:rPr lang="en-US" sz="1800" dirty="0"/>
              <a:t>, p. 4:1</a:t>
            </a:r>
          </a:p>
          <a:p>
            <a:endParaRPr lang="en-US" sz="2400" dirty="0"/>
          </a:p>
        </p:txBody>
      </p:sp>
    </p:spTree>
    <p:extLst>
      <p:ext uri="{BB962C8B-B14F-4D97-AF65-F5344CB8AC3E}">
        <p14:creationId xmlns:p14="http://schemas.microsoft.com/office/powerpoint/2010/main" val="1199695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Essential Requirements </a:t>
            </a:r>
            <a:r>
              <a:rPr lang="en-US" sz="3600" dirty="0"/>
              <a:t>(continued)</a:t>
            </a:r>
            <a:endParaRPr lang="en-US" dirty="0"/>
          </a:p>
        </p:txBody>
      </p:sp>
      <p:sp>
        <p:nvSpPr>
          <p:cNvPr id="3" name="Content Placeholder 2"/>
          <p:cNvSpPr>
            <a:spLocks noGrp="1"/>
          </p:cNvSpPr>
          <p:nvPr>
            <p:ph idx="1"/>
          </p:nvPr>
        </p:nvSpPr>
        <p:spPr/>
        <p:txBody>
          <a:bodyPr>
            <a:normAutofit fontScale="92500"/>
          </a:bodyPr>
          <a:lstStyle/>
          <a:p>
            <a:r>
              <a:rPr lang="en-US" dirty="0"/>
              <a:t>The question to ask is: Is this requirement reasonably necessary to accomplish the purpose of the program?  </a:t>
            </a:r>
          </a:p>
          <a:p>
            <a:r>
              <a:rPr lang="en-US" dirty="0"/>
              <a:t>Note: The ADA does not prohibit the adoption of all requirements that may have an adverse impact on individuals with disabilities. Such requirements are permitted if an institution can establish the legitimacy or validity of the requirement in spite of the adverse impact.  </a:t>
            </a:r>
          </a:p>
          <a:p>
            <a:r>
              <a:rPr lang="en-US" dirty="0"/>
              <a:t>Example: can a state legally require an applicant to pass a state teaching certification exam?  </a:t>
            </a:r>
          </a:p>
          <a:p>
            <a:pPr lvl="1"/>
            <a:r>
              <a:rPr lang="en-US" dirty="0"/>
              <a:t>Yes, if the state can establish a relationship between the competencies tested by the exam and the skills necessary for acceptable performance in a teaching environment</a:t>
            </a:r>
          </a:p>
          <a:p>
            <a:pPr lvl="1"/>
            <a:r>
              <a:rPr lang="en-US" u="sng" dirty="0" err="1"/>
              <a:t>Pandazides</a:t>
            </a:r>
            <a:r>
              <a:rPr lang="en-US" u="sng" dirty="0"/>
              <a:t> v. Virginia Board of Education</a:t>
            </a:r>
            <a:r>
              <a:rPr lang="en-US" dirty="0"/>
              <a:t>, 804 F. </a:t>
            </a:r>
            <a:r>
              <a:rPr lang="en-US" dirty="0" err="1"/>
              <a:t>Supp</a:t>
            </a:r>
            <a:r>
              <a:rPr lang="en-US" dirty="0"/>
              <a:t> 794 (1992)</a:t>
            </a:r>
          </a:p>
          <a:p>
            <a:pPr marL="0" indent="0">
              <a:buNone/>
            </a:pPr>
            <a:endParaRPr lang="en-US" dirty="0"/>
          </a:p>
        </p:txBody>
      </p:sp>
    </p:spTree>
    <p:extLst>
      <p:ext uri="{BB962C8B-B14F-4D97-AF65-F5344CB8AC3E}">
        <p14:creationId xmlns:p14="http://schemas.microsoft.com/office/powerpoint/2010/main" val="4467997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Essential Requirements </a:t>
            </a:r>
            <a:r>
              <a:rPr lang="en-US" sz="3600" dirty="0"/>
              <a:t>(continued)</a:t>
            </a:r>
            <a:endParaRPr lang="en-US" dirty="0"/>
          </a:p>
        </p:txBody>
      </p:sp>
      <p:sp>
        <p:nvSpPr>
          <p:cNvPr id="3" name="Content Placeholder 2"/>
          <p:cNvSpPr>
            <a:spLocks noGrp="1"/>
          </p:cNvSpPr>
          <p:nvPr>
            <p:ph idx="1"/>
          </p:nvPr>
        </p:nvSpPr>
        <p:spPr/>
        <p:txBody>
          <a:bodyPr/>
          <a:lstStyle/>
          <a:p>
            <a:r>
              <a:rPr lang="en-US" dirty="0"/>
              <a:t>Institutions must be able to show that requirements “bear more than a marginal relationship to the tasks that an individual must be able to perform with or without reasonable accommodations (</a:t>
            </a:r>
            <a:r>
              <a:rPr lang="en-US" dirty="0" err="1"/>
              <a:t>Colker</a:t>
            </a:r>
            <a:r>
              <a:rPr lang="en-US" dirty="0"/>
              <a:t> and Grossman, p. 181)</a:t>
            </a:r>
          </a:p>
          <a:p>
            <a:r>
              <a:rPr lang="en-US" dirty="0"/>
              <a:t>Read </a:t>
            </a:r>
            <a:r>
              <a:rPr lang="en-US" i="1" dirty="0"/>
              <a:t>Halpern v. Wake Forest</a:t>
            </a:r>
            <a:r>
              <a:rPr lang="en-US" dirty="0"/>
              <a:t>, 669 F.3d 454 (4</a:t>
            </a:r>
            <a:r>
              <a:rPr lang="en-US" baseline="30000" dirty="0"/>
              <a:t>th</a:t>
            </a:r>
            <a:r>
              <a:rPr lang="en-US" dirty="0"/>
              <a:t> Circuit, 2012) text, p. 181 (The inability to conform with professional attitudes and behavior in interacting with peers constituted a failure to meet essential program requirements and the student could legally be dismissed from a medical education program.)</a:t>
            </a:r>
          </a:p>
        </p:txBody>
      </p:sp>
    </p:spTree>
    <p:extLst>
      <p:ext uri="{BB962C8B-B14F-4D97-AF65-F5344CB8AC3E}">
        <p14:creationId xmlns:p14="http://schemas.microsoft.com/office/powerpoint/2010/main" val="4015846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Admissions and qualification</a:t>
            </a:r>
          </a:p>
        </p:txBody>
      </p:sp>
      <p:sp>
        <p:nvSpPr>
          <p:cNvPr id="3" name="Content Placeholder 2"/>
          <p:cNvSpPr>
            <a:spLocks noGrp="1"/>
          </p:cNvSpPr>
          <p:nvPr>
            <p:ph idx="1"/>
          </p:nvPr>
        </p:nvSpPr>
        <p:spPr/>
        <p:txBody>
          <a:bodyPr>
            <a:normAutofit lnSpcReduction="10000"/>
          </a:bodyPr>
          <a:lstStyle/>
          <a:p>
            <a:r>
              <a:rPr lang="en-US" dirty="0"/>
              <a:t>Generally, the law requires that colleges or universities may not make pre-admissions inquiries as to whether an applicant for admission has a disability.  This is true, even if the question states that answering it is voluntary and will not effect admission.  </a:t>
            </a:r>
          </a:p>
          <a:p>
            <a:r>
              <a:rPr lang="en-US" dirty="0"/>
              <a:t>Example: Can a medical assistant program inquire about HIV status as a part of the admissions process?  NO</a:t>
            </a:r>
          </a:p>
          <a:p>
            <a:r>
              <a:rPr lang="en-US" dirty="0"/>
              <a:t>When, then, may a college legitimately inquire about disability?  Only when the student triggers the accommodations process by requesting academic adjustments or accommodations.  </a:t>
            </a:r>
          </a:p>
          <a:p>
            <a:r>
              <a:rPr lang="en-US" dirty="0"/>
              <a:t>A college can legally include disability information in all admissions packets to inform students of available services.  </a:t>
            </a:r>
          </a:p>
        </p:txBody>
      </p:sp>
    </p:spTree>
    <p:extLst>
      <p:ext uri="{BB962C8B-B14F-4D97-AF65-F5344CB8AC3E}">
        <p14:creationId xmlns:p14="http://schemas.microsoft.com/office/powerpoint/2010/main" val="7560513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Questions to ponder</a:t>
            </a:r>
          </a:p>
        </p:txBody>
      </p:sp>
      <p:sp>
        <p:nvSpPr>
          <p:cNvPr id="3" name="Content Placeholder 2"/>
          <p:cNvSpPr>
            <a:spLocks noGrp="1"/>
          </p:cNvSpPr>
          <p:nvPr>
            <p:ph idx="1"/>
          </p:nvPr>
        </p:nvSpPr>
        <p:spPr/>
        <p:txBody>
          <a:bodyPr/>
          <a:lstStyle/>
          <a:p>
            <a:r>
              <a:rPr lang="en-US" dirty="0"/>
              <a:t>Would a pre-admissions interview violate the ADA? </a:t>
            </a:r>
          </a:p>
          <a:p>
            <a:r>
              <a:rPr lang="en-US" dirty="0"/>
              <a:t>Can a testing entity flag an entrance exam as being taken under non-standard conditions?</a:t>
            </a:r>
          </a:p>
        </p:txBody>
      </p:sp>
    </p:spTree>
    <p:extLst>
      <p:ext uri="{BB962C8B-B14F-4D97-AF65-F5344CB8AC3E}">
        <p14:creationId xmlns:p14="http://schemas.microsoft.com/office/powerpoint/2010/main" val="15543372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Waiver of requirements</a:t>
            </a:r>
          </a:p>
        </p:txBody>
      </p:sp>
      <p:sp>
        <p:nvSpPr>
          <p:cNvPr id="3" name="Content Placeholder 2"/>
          <p:cNvSpPr>
            <a:spLocks noGrp="1"/>
          </p:cNvSpPr>
          <p:nvPr>
            <p:ph idx="1"/>
          </p:nvPr>
        </p:nvSpPr>
        <p:spPr/>
        <p:txBody>
          <a:bodyPr/>
          <a:lstStyle/>
          <a:p>
            <a:r>
              <a:rPr lang="en-US" dirty="0"/>
              <a:t>Waiver: A student with a disability requests not to take a required course in his major because the student claims he is unable, for reason of disability, to pass the course.  </a:t>
            </a:r>
          </a:p>
          <a:p>
            <a:r>
              <a:rPr lang="en-US" dirty="0"/>
              <a:t>What is an institution’s responsibility, if any, if a student has been provided accommodations and academic adjustments, but cannot pass a required class and meet the graduation requirements for his course of study? </a:t>
            </a:r>
          </a:p>
          <a:p>
            <a:pPr marL="0" indent="0">
              <a:buNone/>
            </a:pPr>
            <a:endParaRPr lang="en-US" dirty="0"/>
          </a:p>
        </p:txBody>
      </p:sp>
    </p:spTree>
    <p:extLst>
      <p:ext uri="{BB962C8B-B14F-4D97-AF65-F5344CB8AC3E}">
        <p14:creationId xmlns:p14="http://schemas.microsoft.com/office/powerpoint/2010/main" val="1173486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Waiver of Requirements (continued)</a:t>
            </a:r>
          </a:p>
        </p:txBody>
      </p:sp>
      <p:sp>
        <p:nvSpPr>
          <p:cNvPr id="3" name="Content Placeholder 2"/>
          <p:cNvSpPr>
            <a:spLocks noGrp="1"/>
          </p:cNvSpPr>
          <p:nvPr>
            <p:ph idx="1"/>
          </p:nvPr>
        </p:nvSpPr>
        <p:spPr/>
        <p:txBody>
          <a:bodyPr>
            <a:normAutofit fontScale="92500" lnSpcReduction="20000"/>
          </a:bodyPr>
          <a:lstStyle/>
          <a:p>
            <a:r>
              <a:rPr lang="en-US" dirty="0"/>
              <a:t>“It does not violate the law to require individuals with disabilities to meet legitimate standards and criteria that are rationally related to the stated goals and purposes of the program curriculum.” (Heywood, 4:18) </a:t>
            </a:r>
          </a:p>
          <a:p>
            <a:r>
              <a:rPr lang="en-US" dirty="0"/>
              <a:t>The law does not require an institution to eliminate a course requirement which is reasonably necessary to the proper use of the degree conferred at the end of the course of study.  </a:t>
            </a:r>
          </a:p>
          <a:p>
            <a:r>
              <a:rPr lang="en-US" dirty="0"/>
              <a:t>The right of an individual with a disability to be included will not be enforced to the detriment of the institution’s right to determine the basic requirements pertinent to it’s programs. </a:t>
            </a:r>
          </a:p>
          <a:p>
            <a:pPr marL="0" indent="0">
              <a:buNone/>
            </a:pPr>
            <a:r>
              <a:rPr lang="en-US" dirty="0"/>
              <a:t>         </a:t>
            </a:r>
          </a:p>
          <a:p>
            <a:pPr marL="0" indent="0">
              <a:buNone/>
            </a:pPr>
            <a:r>
              <a:rPr lang="en-US" dirty="0"/>
              <a:t>	Source: Heyward (1998) </a:t>
            </a:r>
            <a:r>
              <a:rPr lang="en-US" u="sng" dirty="0"/>
              <a:t>Disability and Higher Education</a:t>
            </a:r>
            <a:r>
              <a:rPr lang="en-US" dirty="0"/>
              <a:t>, p. 4:19</a:t>
            </a:r>
          </a:p>
          <a:p>
            <a:pPr marL="0" indent="0">
              <a:buNone/>
            </a:pPr>
            <a:r>
              <a:rPr lang="en-US" dirty="0"/>
              <a:t> </a:t>
            </a:r>
          </a:p>
          <a:p>
            <a:endParaRPr lang="en-US" dirty="0"/>
          </a:p>
        </p:txBody>
      </p:sp>
    </p:spTree>
    <p:extLst>
      <p:ext uri="{BB962C8B-B14F-4D97-AF65-F5344CB8AC3E}">
        <p14:creationId xmlns:p14="http://schemas.microsoft.com/office/powerpoint/2010/main" val="18960771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       Waiver of requirements (continued)</a:t>
            </a:r>
          </a:p>
        </p:txBody>
      </p:sp>
      <p:sp>
        <p:nvSpPr>
          <p:cNvPr id="3" name="Content Placeholder 2"/>
          <p:cNvSpPr>
            <a:spLocks noGrp="1"/>
          </p:cNvSpPr>
          <p:nvPr>
            <p:ph idx="1"/>
          </p:nvPr>
        </p:nvSpPr>
        <p:spPr/>
        <p:txBody>
          <a:bodyPr>
            <a:normAutofit fontScale="92500" lnSpcReduction="10000"/>
          </a:bodyPr>
          <a:lstStyle/>
          <a:p>
            <a:r>
              <a:rPr lang="en-US" dirty="0"/>
              <a:t>Given all of this, institutions must only grant waivers under limited circumstances. </a:t>
            </a:r>
          </a:p>
          <a:p>
            <a:r>
              <a:rPr lang="en-US" dirty="0"/>
              <a:t>Institutions must have a process to determine whether there is an acceptable alternative or substitute for the requirement that may legitimately be considered a reasonable accommodation. </a:t>
            </a:r>
          </a:p>
          <a:p>
            <a:r>
              <a:rPr lang="en-US" dirty="0"/>
              <a:t>Questions to ask: </a:t>
            </a:r>
          </a:p>
          <a:p>
            <a:pPr lvl="2"/>
            <a:r>
              <a:rPr lang="en-US" dirty="0"/>
              <a:t>Does the requester have a clear understanding of the purposes of the requirement they wish to waive?</a:t>
            </a:r>
          </a:p>
          <a:p>
            <a:pPr lvl="2"/>
            <a:r>
              <a:rPr lang="en-US" dirty="0"/>
              <a:t>Will the suggested alternative permit the accomplishment of those purposes and respect the integrity of the program? </a:t>
            </a:r>
          </a:p>
          <a:p>
            <a:pPr lvl="2"/>
            <a:r>
              <a:rPr lang="en-US" dirty="0"/>
              <a:t>Does the use of the alternative provide meaningful access?  </a:t>
            </a:r>
          </a:p>
          <a:p>
            <a:pPr lvl="2"/>
            <a:endParaRPr lang="en-US" dirty="0"/>
          </a:p>
          <a:p>
            <a:pPr marL="914400" lvl="2" indent="0">
              <a:buNone/>
            </a:pPr>
            <a:r>
              <a:rPr lang="en-US" dirty="0"/>
              <a:t>    Source: Heyward (1998) </a:t>
            </a:r>
            <a:r>
              <a:rPr lang="en-US" u="sng" dirty="0"/>
              <a:t>Disability and Higher Education</a:t>
            </a:r>
            <a:r>
              <a:rPr lang="en-US" dirty="0"/>
              <a:t>, p. 4:20</a:t>
            </a:r>
          </a:p>
          <a:p>
            <a:pPr lvl="2"/>
            <a:endParaRPr lang="en-US" dirty="0"/>
          </a:p>
        </p:txBody>
      </p:sp>
    </p:spTree>
    <p:extLst>
      <p:ext uri="{BB962C8B-B14F-4D97-AF65-F5344CB8AC3E}">
        <p14:creationId xmlns:p14="http://schemas.microsoft.com/office/powerpoint/2010/main" val="4385096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1628</TotalTime>
  <Words>1432</Words>
  <Application>Microsoft Office PowerPoint</Application>
  <PresentationFormat>Widescreen</PresentationFormat>
  <Paragraphs>73</Paragraphs>
  <Slides>15</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15</vt:i4>
      </vt:variant>
    </vt:vector>
  </HeadingPairs>
  <TitlesOfParts>
    <vt:vector size="19" baseType="lpstr">
      <vt:lpstr>Arial</vt:lpstr>
      <vt:lpstr>Calibri</vt:lpstr>
      <vt:lpstr>Calibri Light</vt:lpstr>
      <vt:lpstr>Office Theme</vt:lpstr>
      <vt:lpstr>Qualified Status and Essential Requirements ADA Title II</vt:lpstr>
      <vt:lpstr>Question: Once a person has established that she is qualified as person with a disability, does this give her access to any program she chooses? </vt:lpstr>
      <vt:lpstr>What does “otherwise qualified” mean?</vt:lpstr>
      <vt:lpstr>   Otherwise qualified </vt:lpstr>
      <vt:lpstr>     “Otherwise Qualified” (continued)</vt:lpstr>
      <vt:lpstr>       “Otherwise Qualified” (continued) </vt:lpstr>
      <vt:lpstr>The individualized inquiry</vt:lpstr>
      <vt:lpstr>Essential Requirements</vt:lpstr>
      <vt:lpstr>Essential Requirements (continued)</vt:lpstr>
      <vt:lpstr>Essential Requirements (continued)</vt:lpstr>
      <vt:lpstr>Admissions and qualification</vt:lpstr>
      <vt:lpstr>Questions to ponder</vt:lpstr>
      <vt:lpstr>Waiver of requirements</vt:lpstr>
      <vt:lpstr>      Waiver of Requirements (continued)</vt:lpstr>
      <vt:lpstr>       Waiver of requirements (continued)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Qualified Status and Essential Requirements ADA Title II</dc:title>
  <dc:creator>Microsoft Office User</dc:creator>
  <cp:lastModifiedBy>Syed Hasan</cp:lastModifiedBy>
  <cp:revision>25</cp:revision>
  <dcterms:created xsi:type="dcterms:W3CDTF">2016-02-25T19:35:55Z</dcterms:created>
  <dcterms:modified xsi:type="dcterms:W3CDTF">2020-09-20T22:48:46Z</dcterms:modified>
</cp:coreProperties>
</file>